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4" r:id="rId1"/>
    <p:sldMasterId id="2147483891" r:id="rId2"/>
  </p:sldMasterIdLst>
  <p:notesMasterIdLst>
    <p:notesMasterId r:id="rId18"/>
  </p:notesMasterIdLst>
  <p:handoutMasterIdLst>
    <p:handoutMasterId r:id="rId19"/>
  </p:handoutMasterIdLst>
  <p:sldIdLst>
    <p:sldId id="262" r:id="rId3"/>
    <p:sldId id="299" r:id="rId4"/>
    <p:sldId id="301" r:id="rId5"/>
    <p:sldId id="302" r:id="rId6"/>
    <p:sldId id="303" r:id="rId7"/>
    <p:sldId id="300" r:id="rId8"/>
    <p:sldId id="305" r:id="rId9"/>
    <p:sldId id="304" r:id="rId10"/>
    <p:sldId id="307" r:id="rId11"/>
    <p:sldId id="310" r:id="rId12"/>
    <p:sldId id="306" r:id="rId13"/>
    <p:sldId id="311" r:id="rId14"/>
    <p:sldId id="309" r:id="rId15"/>
    <p:sldId id="256" r:id="rId16"/>
    <p:sldId id="312" r:id="rId17"/>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262"/>
            <p14:sldId id="299"/>
            <p14:sldId id="301"/>
            <p14:sldId id="302"/>
            <p14:sldId id="303"/>
            <p14:sldId id="300"/>
            <p14:sldId id="305"/>
            <p14:sldId id="304"/>
            <p14:sldId id="307"/>
            <p14:sldId id="310"/>
            <p14:sldId id="306"/>
            <p14:sldId id="311"/>
            <p14:sldId id="309"/>
            <p14:sldId id="256"/>
            <p14:sldId id="31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5"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39"/>
    <p:restoredTop sz="74646"/>
  </p:normalViewPr>
  <p:slideViewPr>
    <p:cSldViewPr snapToGrid="0" snapToObjects="1">
      <p:cViewPr varScale="1">
        <p:scale>
          <a:sx n="172" d="100"/>
          <a:sy n="172" d="100"/>
        </p:scale>
        <p:origin x="1136" y="192"/>
      </p:cViewPr>
      <p:guideLst>
        <p:guide orient="horz" pos="1620"/>
        <p:guide pos="2880"/>
      </p:guideLst>
    </p:cSldViewPr>
  </p:slideViewPr>
  <p:outlineViewPr>
    <p:cViewPr>
      <p:scale>
        <a:sx n="33" d="100"/>
        <a:sy n="33" d="100"/>
      </p:scale>
      <p:origin x="0" y="-23176"/>
    </p:cViewPr>
  </p:outlineViewPr>
  <p:notesTextViewPr>
    <p:cViewPr>
      <p:scale>
        <a:sx n="235" d="100"/>
        <a:sy n="235" d="100"/>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IBM Research AI / Oct 2020 / © 2020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IBM Research AI / Oct 2020 / © 2020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IBM Plex Sans"/>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IBM Plex Sans"/>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204978" y="2273300"/>
            <a:ext cx="6448044" cy="6121400"/>
          </a:xfrm>
          <a:prstGeom prst="rect">
            <a:avLst/>
          </a:prstGeom>
        </p:spPr>
        <p:txBody>
          <a:bodyPr/>
          <a:lstStyle/>
          <a:p>
            <a:r>
              <a:rPr lang="en-US" dirty="0"/>
              <a:t>Hello, the title of this presentation is learning in factored domains with information constrained visual representations, my name is </a:t>
            </a:r>
            <a:r>
              <a:rPr lang="en-US" dirty="0" err="1"/>
              <a:t>tyler</a:t>
            </a:r>
            <a:r>
              <a:rPr lang="en-US" dirty="0"/>
              <a:t> </a:t>
            </a:r>
            <a:r>
              <a:rPr lang="en-US" dirty="0" err="1"/>
              <a:t>malloy</a:t>
            </a:r>
            <a:r>
              <a:rPr lang="en-US" dirty="0"/>
              <a:t> </a:t>
            </a:r>
          </a:p>
        </p:txBody>
      </p:sp>
      <p:sp>
        <p:nvSpPr>
          <p:cNvPr id="4" name="Slide Number Placeholder 3"/>
          <p:cNvSpPr>
            <a:spLocks noGrp="1"/>
          </p:cNvSpPr>
          <p:nvPr>
            <p:ph type="sldNum" sz="quarter" idx="10"/>
          </p:nvPr>
        </p:nvSpPr>
        <p:spPr/>
        <p:txBody>
          <a:bodyPr/>
          <a:lstStyle/>
          <a:p>
            <a:fld id="{6E2E38B8-B0B4-AD41-AC6E-B781F46A9FD3}" type="slidenum">
              <a:rPr lang="en-US" smtClean="0"/>
              <a:pPr/>
              <a:t>1</a:t>
            </a:fld>
            <a:endParaRPr lang="en-US" dirty="0"/>
          </a:p>
        </p:txBody>
      </p:sp>
      <p:sp>
        <p:nvSpPr>
          <p:cNvPr id="5" name="Footer Placeholder 4">
            <a:extLst>
              <a:ext uri="{FF2B5EF4-FFF2-40B4-BE49-F238E27FC236}">
                <a16:creationId xmlns:a16="http://schemas.microsoft.com/office/drawing/2014/main" id="{B775BB5B-BA1F-5147-80F6-7EBA006D31D5}"/>
              </a:ext>
            </a:extLst>
          </p:cNvPr>
          <p:cNvSpPr>
            <a:spLocks noGrp="1"/>
          </p:cNvSpPr>
          <p:nvPr>
            <p:ph type="ftr" sz="quarter" idx="4"/>
          </p:nvPr>
        </p:nvSpPr>
        <p:spPr/>
        <p:txBody>
          <a:bodyPr/>
          <a:lstStyle/>
          <a:p>
            <a:r>
              <a:rPr lang="en-US" dirty="0"/>
              <a:t>IBM Research AI / Oct 2020 / © 2020 IBM Corporation</a:t>
            </a:r>
          </a:p>
        </p:txBody>
      </p:sp>
    </p:spTree>
    <p:extLst>
      <p:ext uri="{BB962C8B-B14F-4D97-AF65-F5344CB8AC3E}">
        <p14:creationId xmlns:p14="http://schemas.microsoft.com/office/powerpoint/2010/main" val="822429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 possible scope describes one hypothesis corresponding to an assignment of these dependencies. </a:t>
            </a:r>
          </a:p>
          <a:p>
            <a:endParaRPr lang="en-US" dirty="0"/>
          </a:p>
          <a:p>
            <a:r>
              <a:rPr lang="en-US" dirty="0"/>
              <a:t>Hypotheses are generated to prefer simple explanations of state dependencies and evaluated based on how well they predict experience.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2679167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environment used for testing consists of a simple contextual n-armed bandit, with the following reward structure…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1626629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Results from a comparison of different latent representation sizes demonstrates a trade-off in representation complexity, between the accuracy of stimuli reconstructions and the speed of learning. </a:t>
            </a:r>
          </a:p>
          <a:p>
            <a:endParaRPr lang="en-US" dirty="0"/>
          </a:p>
          <a:p>
            <a:r>
              <a:rPr lang="en-US" dirty="0"/>
              <a:t>Learning with small representation sizes allows the model to select the option with a higher reward after only two experiences in the environment, but results in less </a:t>
            </a:r>
            <a:r>
              <a:rPr lang="en-US"/>
              <a:t>accurate reconstructions.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142312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Comparing representations as the model gains experience in the environment demonstrates an adjustment of representation similarity, as utility is learned the model represents stimuli with similar utility as being more similar.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3048887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These results have direct implications on how human’s visual information processing can leverage information constraints to achieve high generalization and fast learning in a wide variety of environments. </a:t>
            </a:r>
          </a:p>
          <a:p>
            <a:endParaRPr lang="en-US" dirty="0"/>
          </a:p>
          <a:p>
            <a:r>
              <a:rPr lang="en-US" dirty="0"/>
              <a:t>Additionally, this work furthers our understanding of the question of how information is represented in the reinforcement learning faculty of the human mind, which can be further studied in the future.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1995840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Thank you for your attention!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358705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Reinforcement learning methods typically require long periods of training in a single environment to achieve good performance, and don’t easily transfer their learning to other domains.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1935723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Meanwhile, humans are able to learn quickly in complex tasks in part due to their ability to… </a:t>
            </a: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258679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Learn efficient representations of complex information that encode information in a disentangled manner…</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2399493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And the ability to generate and evaluate hypotheses that can explain their experience. </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494919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One approach to developing efficient and disentangled representations of visual information is the use of beta-variational auto-encoders…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3544575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These models have been previously combined with reinforcement learning methods to demonstrate high transfer learning, however they can still lag behind the fast learning of humans in some domains, and are not closely connected to how humans hypothesize… </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71846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To address this we developed a Reinforcement Learning B-VAE model that learns efficient and disentangled representations of visual information that are fed into a separate hypothesis generation and evaluation method by assuming a factored reward function…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833969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hypothesis generation and evaluation method assumes a factored dependency structure, described by a dynamic Bayesian network with nodes corresponding to latent representation features.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a:t>IBM Research AI / Oct 2020 / © 2020 IBM Corporation</a:t>
            </a:r>
            <a:endParaRPr lang="en-US" dirty="0"/>
          </a:p>
        </p:txBody>
      </p:sp>
    </p:spTree>
    <p:extLst>
      <p:ext uri="{BB962C8B-B14F-4D97-AF65-F5344CB8AC3E}">
        <p14:creationId xmlns:p14="http://schemas.microsoft.com/office/powerpoint/2010/main" val="3362258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Research AI / Oct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lvl1pPr>
            <a:lvl2pPr>
              <a:spcBef>
                <a:spcPts val="1100"/>
              </a:spcBef>
              <a:defRPr sz="1400"/>
            </a:lvl2pPr>
            <a:lvl3pPr>
              <a:spcBef>
                <a:spcPts val="1100"/>
              </a:spcBef>
              <a:defRPr sz="1400"/>
            </a:lvl3pPr>
            <a:lvl4pPr>
              <a:spcBef>
                <a:spcPts val="1100"/>
              </a:spcBef>
              <a:defRPr sz="1400"/>
            </a:lvl4pPr>
            <a:lvl5pPr>
              <a:spcBef>
                <a:spcPts val="110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3196" y="2312885"/>
            <a:ext cx="1297608" cy="517732"/>
          </a:xfrm>
          <a:prstGeom prst="rect">
            <a:avLst/>
          </a:prstGeom>
        </p:spPr>
      </p:pic>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Research AI / Oct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Research AI / Oct 2020 / ©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a:t>IBM Research AI / Oct 2020 / ©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p:cNvSpPr>
            <a:spLocks noGrp="1"/>
          </p:cNvSpPr>
          <p:nvPr>
            <p:ph type="title"/>
          </p:nvPr>
        </p:nvSpPr>
        <p:spPr/>
        <p:txBody>
          <a:bodyPr/>
          <a:lstStyle/>
          <a:p>
            <a:pPr defTabSz="914411"/>
            <a:r>
              <a:rPr lang="en-US" sz="3600" dirty="0"/>
              <a:t>Learning in Factored Domains with Information-Constrained Visual Representations</a:t>
            </a:r>
            <a:br>
              <a:rPr lang="en-US" dirty="0">
                <a:ea typeface=""/>
                <a:cs typeface=""/>
              </a:rPr>
            </a:br>
            <a:r>
              <a:rPr lang="en-US" dirty="0">
                <a:ea typeface=""/>
                <a:cs typeface=""/>
              </a:rPr>
              <a:t>—</a:t>
            </a:r>
            <a:br>
              <a:rPr lang="en-US" dirty="0">
                <a:ea typeface=""/>
                <a:cs typeface=""/>
              </a:rPr>
            </a:br>
            <a:r>
              <a:rPr lang="en-US" sz="2800" dirty="0">
                <a:ea typeface=""/>
                <a:cs typeface=""/>
              </a:rPr>
              <a:t>Speaker: Tyler Malloy</a:t>
            </a:r>
            <a:br>
              <a:rPr lang="en-US" sz="1600" dirty="0">
                <a:ea typeface=""/>
                <a:cs typeface=""/>
              </a:rPr>
            </a:br>
            <a:br>
              <a:rPr lang="en-US" sz="1600" dirty="0">
                <a:ea typeface=""/>
                <a:cs typeface=""/>
              </a:rPr>
            </a:br>
            <a:r>
              <a:rPr lang="en-US" sz="1400" dirty="0">
                <a:ea typeface=""/>
                <a:cs typeface=""/>
              </a:rPr>
              <a:t>Authors: Tyler Malloy, Tim Klinger, Miao Liu, Matthew Riemer, Gerald Tesauro, Chris R. Sims</a:t>
            </a:r>
            <a:br>
              <a:rPr lang="en-US" sz="1400" dirty="0">
                <a:ea typeface=""/>
                <a:cs typeface=""/>
              </a:rPr>
            </a:br>
            <a:br>
              <a:rPr lang="en-US" sz="1400" dirty="0">
                <a:ea typeface=""/>
                <a:cs typeface=""/>
              </a:rPr>
            </a:br>
            <a:r>
              <a:rPr lang="en-US" sz="1400" dirty="0">
                <a:ea typeface=""/>
                <a:cs typeface=""/>
              </a:rPr>
              <a:t>Rensselaer Polytechnic Institute</a:t>
            </a:r>
            <a:br>
              <a:rPr lang="en-US" sz="1400" dirty="0">
                <a:ea typeface=""/>
                <a:cs typeface=""/>
              </a:rPr>
            </a:br>
            <a:r>
              <a:rPr lang="en-US" sz="1400" dirty="0">
                <a:ea typeface=""/>
                <a:cs typeface=""/>
              </a:rPr>
              <a:t>IBM Research AI </a:t>
            </a:r>
            <a:endParaRPr lang="en-US" sz="1400" dirty="0"/>
          </a:p>
        </p:txBody>
      </p:sp>
      <p:sp>
        <p:nvSpPr>
          <p:cNvPr id="2" name="Slide Number Placeholder">
            <a:extLst>
              <a:ext uri="{FF2B5EF4-FFF2-40B4-BE49-F238E27FC236}">
                <a16:creationId xmlns:a16="http://schemas.microsoft.com/office/drawing/2014/main" id="{6E6D41C9-CF95-274C-BAC8-52C0566014DE}"/>
              </a:ext>
            </a:extLst>
          </p:cNvPr>
          <p:cNvSpPr>
            <a:spLocks noGrp="1"/>
          </p:cNvSpPr>
          <p:nvPr>
            <p:ph type="sldNum" sz="quarter" idx="11"/>
          </p:nvPr>
        </p:nvSpPr>
        <p:spPr/>
        <p:txBody>
          <a:bodyPr/>
          <a:lstStyle/>
          <a:p>
            <a:fld id="{59395FB3-9C97-154F-86B2-7E381B951268}" type="slidenum">
              <a:rPr lang="en-US" smtClean="0"/>
              <a:pPr/>
              <a:t>1</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4059A418-E319-4973-A0DC-3ECEC47B9DAB}"/>
              </a:ext>
            </a:extLst>
          </p:cNvPr>
          <p:cNvPicPr>
            <a:picLocks noChangeAspect="1"/>
          </p:cNvPicPr>
          <p:nvPr/>
        </p:nvPicPr>
        <p:blipFill>
          <a:blip r:embed="rId3"/>
          <a:stretch>
            <a:fillRect/>
          </a:stretch>
        </p:blipFill>
        <p:spPr>
          <a:xfrm>
            <a:off x="3446236" y="4268878"/>
            <a:ext cx="1125764" cy="749371"/>
          </a:xfrm>
          <a:prstGeom prst="rect">
            <a:avLst/>
          </a:prstGeom>
        </p:spPr>
      </p:pic>
      <p:sp>
        <p:nvSpPr>
          <p:cNvPr id="7" name="TextBox 6">
            <a:extLst>
              <a:ext uri="{FF2B5EF4-FFF2-40B4-BE49-F238E27FC236}">
                <a16:creationId xmlns:a16="http://schemas.microsoft.com/office/drawing/2014/main" id="{ED417793-976D-4BDD-9E08-672683C95AF7}"/>
              </a:ext>
            </a:extLst>
          </p:cNvPr>
          <p:cNvSpPr txBox="1"/>
          <p:nvPr/>
        </p:nvSpPr>
        <p:spPr>
          <a:xfrm>
            <a:off x="3558544" y="4755827"/>
            <a:ext cx="901148" cy="230832"/>
          </a:xfrm>
          <a:prstGeom prst="rect">
            <a:avLst/>
          </a:prstGeom>
          <a:noFill/>
        </p:spPr>
        <p:txBody>
          <a:bodyPr wrap="square" rtlCol="0">
            <a:spAutoFit/>
          </a:bodyPr>
          <a:lstStyle/>
          <a:p>
            <a:pPr algn="ctr"/>
            <a:r>
              <a:rPr lang="en-US" sz="900" dirty="0">
                <a:solidFill>
                  <a:schemeClr val="bg1"/>
                </a:solidFill>
                <a:latin typeface="IBM Plex Sans" charset="0"/>
                <a:ea typeface="IBM Plex Sans" charset="0"/>
                <a:cs typeface="IBM Plex Sans" charset="0"/>
              </a:rPr>
              <a:t>Research AI</a:t>
            </a:r>
          </a:p>
        </p:txBody>
      </p:sp>
      <p:pic>
        <p:nvPicPr>
          <p:cNvPr id="10" name="Picture 9" descr="Logo&#10;&#10;Description automatically generated">
            <a:extLst>
              <a:ext uri="{FF2B5EF4-FFF2-40B4-BE49-F238E27FC236}">
                <a16:creationId xmlns:a16="http://schemas.microsoft.com/office/drawing/2014/main" id="{72FCF3BC-5DBB-D5F4-88F1-B354C0AF2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751" y="4467441"/>
            <a:ext cx="2597078" cy="487146"/>
          </a:xfrm>
          <a:prstGeom prst="rect">
            <a:avLst/>
          </a:prstGeom>
        </p:spPr>
      </p:pic>
      <p:pic>
        <p:nvPicPr>
          <p:cNvPr id="13" name="neurips_logo.pdf" descr="neurips_logo.pdf">
            <a:extLst>
              <a:ext uri="{FF2B5EF4-FFF2-40B4-BE49-F238E27FC236}">
                <a16:creationId xmlns:a16="http://schemas.microsoft.com/office/drawing/2014/main" id="{E7DC6324-5751-8A32-6416-1D31A4969A54}"/>
              </a:ext>
            </a:extLst>
          </p:cNvPr>
          <p:cNvPicPr>
            <a:picLocks noChangeAspect="1"/>
          </p:cNvPicPr>
          <p:nvPr/>
        </p:nvPicPr>
        <p:blipFill>
          <a:blip r:embed="rId5"/>
          <a:stretch>
            <a:fillRect/>
          </a:stretch>
        </p:blipFill>
        <p:spPr>
          <a:xfrm>
            <a:off x="7291052" y="4379326"/>
            <a:ext cx="1419829" cy="638923"/>
          </a:xfrm>
          <a:prstGeom prst="rect">
            <a:avLst/>
          </a:prstGeom>
          <a:ln w="12700">
            <a:miter lim="400000"/>
          </a:ln>
        </p:spPr>
      </p:pic>
    </p:spTree>
    <p:extLst>
      <p:ext uri="{BB962C8B-B14F-4D97-AF65-F5344CB8AC3E}">
        <p14:creationId xmlns:p14="http://schemas.microsoft.com/office/powerpoint/2010/main" val="502824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Hypothesis Generation and Evaluation</a:t>
            </a:r>
          </a:p>
        </p:txBody>
      </p:sp>
      <p:sp>
        <p:nvSpPr>
          <p:cNvPr id="5" name="Text Placeholder"/>
          <p:cNvSpPr>
            <a:spLocks noGrp="1"/>
          </p:cNvSpPr>
          <p:nvPr>
            <p:ph type="body" sz="quarter" idx="12"/>
          </p:nvPr>
        </p:nvSpPr>
        <p:spPr/>
        <p:txBody>
          <a:bodyPr/>
          <a:lstStyle/>
          <a:p>
            <a:r>
              <a:rPr lang="en-US" sz="2400" dirty="0"/>
              <a:t>A set of scopes is a possible hypothesis, which describes the causal structure. </a:t>
            </a:r>
          </a:p>
          <a:p>
            <a:endParaRPr lang="en-US" sz="2400" dirty="0"/>
          </a:p>
          <a:p>
            <a:r>
              <a:rPr lang="en-US" sz="2400" dirty="0"/>
              <a:t>Scopes are generated to be informationally simple. </a:t>
            </a:r>
          </a:p>
          <a:p>
            <a:endParaRPr lang="en-US" sz="2400" dirty="0"/>
          </a:p>
          <a:p>
            <a:r>
              <a:rPr lang="en-US" sz="2400" dirty="0"/>
              <a:t>Accuracy of scopes is evaluated based on accuracy to previous experience. </a:t>
            </a:r>
          </a:p>
        </p:txBody>
      </p:sp>
      <p:sp>
        <p:nvSpPr>
          <p:cNvPr id="4" name="Slide Number Placeholder"/>
          <p:cNvSpPr>
            <a:spLocks noGrp="1"/>
          </p:cNvSpPr>
          <p:nvPr>
            <p:ph type="sldNum" sz="quarter" idx="11"/>
          </p:nvPr>
        </p:nvSpPr>
        <p:spPr/>
        <p:txBody>
          <a:bodyPr/>
          <a:lstStyle/>
          <a:p>
            <a:fld id="{59395FB3-9C97-154F-86B2-7E381B951268}" type="slidenum">
              <a:rPr lang="en-US" smtClean="0"/>
              <a:pPr/>
              <a:t>10</a:t>
            </a:fld>
            <a:endParaRPr lang="en-US" dirty="0"/>
          </a:p>
        </p:txBody>
      </p:sp>
      <p:pic>
        <p:nvPicPr>
          <p:cNvPr id="6" name="Picture 5" descr="Graphical user interface&#10;&#10;Description automatically generated">
            <a:extLst>
              <a:ext uri="{FF2B5EF4-FFF2-40B4-BE49-F238E27FC236}">
                <a16:creationId xmlns:a16="http://schemas.microsoft.com/office/drawing/2014/main" id="{CA900C4F-4B49-5D76-2147-B1C242FCD3F9}"/>
              </a:ext>
            </a:extLst>
          </p:cNvPr>
          <p:cNvPicPr>
            <a:picLocks noChangeAspect="1"/>
          </p:cNvPicPr>
          <p:nvPr/>
        </p:nvPicPr>
        <p:blipFill rotWithShape="1">
          <a:blip r:embed="rId3"/>
          <a:srcRect l="2701" t="2790" r="62584" b="3357"/>
          <a:stretch/>
        </p:blipFill>
        <p:spPr>
          <a:xfrm>
            <a:off x="246887" y="931913"/>
            <a:ext cx="4123877" cy="4146785"/>
          </a:xfrm>
          <a:prstGeom prst="rect">
            <a:avLst/>
          </a:prstGeom>
        </p:spPr>
      </p:pic>
    </p:spTree>
    <p:extLst>
      <p:ext uri="{BB962C8B-B14F-4D97-AF65-F5344CB8AC3E}">
        <p14:creationId xmlns:p14="http://schemas.microsoft.com/office/powerpoint/2010/main" val="416700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Environment</a:t>
            </a:r>
          </a:p>
        </p:txBody>
      </p:sp>
      <p:sp>
        <p:nvSpPr>
          <p:cNvPr id="5" name="Text Placeholder"/>
          <p:cNvSpPr>
            <a:spLocks noGrp="1"/>
          </p:cNvSpPr>
          <p:nvPr>
            <p:ph type="body" sz="quarter" idx="12"/>
          </p:nvPr>
        </p:nvSpPr>
        <p:spPr/>
        <p:txBody>
          <a:bodyPr/>
          <a:lstStyle/>
          <a:p>
            <a:r>
              <a:rPr lang="en-US" sz="2400" dirty="0"/>
              <a:t>Contextual N-Armed bandit with human face images.</a:t>
            </a:r>
          </a:p>
          <a:p>
            <a:pPr marL="342900" indent="-342900">
              <a:buFont typeface="Arial" panose="020B0604020202020204" pitchFamily="34" charset="0"/>
              <a:buChar char="•"/>
            </a:pPr>
            <a:r>
              <a:rPr lang="en-US" sz="2400" dirty="0"/>
              <a:t>Glasses worth 25 points.</a:t>
            </a:r>
          </a:p>
          <a:p>
            <a:pPr marL="342900" indent="-342900">
              <a:buFont typeface="Arial" panose="020B0604020202020204" pitchFamily="34" charset="0"/>
              <a:buChar char="•"/>
            </a:pPr>
            <a:r>
              <a:rPr lang="en-US" sz="2400" dirty="0"/>
              <a:t>Hats worth 50 points.</a:t>
            </a:r>
          </a:p>
          <a:p>
            <a:pPr marL="342900" indent="-342900">
              <a:buFont typeface="Arial" panose="020B0604020202020204" pitchFamily="34" charset="0"/>
              <a:buChar char="•"/>
            </a:pPr>
            <a:r>
              <a:rPr lang="en-US" sz="2400" dirty="0"/>
              <a:t>Both are worth 75 points.</a:t>
            </a:r>
          </a:p>
          <a:p>
            <a:pPr marL="342900" indent="-342900">
              <a:buFont typeface="Arial" panose="020B0604020202020204" pitchFamily="34" charset="0"/>
              <a:buChar char="•"/>
            </a:pPr>
            <a:r>
              <a:rPr lang="en-US" sz="2400" dirty="0"/>
              <a:t>Neither worth 0 points.</a:t>
            </a:r>
          </a:p>
        </p:txBody>
      </p:sp>
      <p:sp>
        <p:nvSpPr>
          <p:cNvPr id="4" name="Slide Number Placeholde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6" name="Picture 5" descr="Graphical user interface, Teams&#10;&#10;Description automatically generated">
            <a:extLst>
              <a:ext uri="{FF2B5EF4-FFF2-40B4-BE49-F238E27FC236}">
                <a16:creationId xmlns:a16="http://schemas.microsoft.com/office/drawing/2014/main" id="{0A850A42-13B1-2D31-B8E8-B7757DE82454}"/>
              </a:ext>
            </a:extLst>
          </p:cNvPr>
          <p:cNvPicPr>
            <a:picLocks noChangeAspect="1"/>
          </p:cNvPicPr>
          <p:nvPr/>
        </p:nvPicPr>
        <p:blipFill>
          <a:blip r:embed="rId3"/>
          <a:stretch>
            <a:fillRect/>
          </a:stretch>
        </p:blipFill>
        <p:spPr>
          <a:xfrm>
            <a:off x="-4605" y="1358219"/>
            <a:ext cx="4572000" cy="842635"/>
          </a:xfrm>
          <a:prstGeom prst="rect">
            <a:avLst/>
          </a:prstGeom>
        </p:spPr>
      </p:pic>
      <p:pic>
        <p:nvPicPr>
          <p:cNvPr id="9" name="Picture 8" descr="Text&#10;&#10;Description automatically generated">
            <a:extLst>
              <a:ext uri="{FF2B5EF4-FFF2-40B4-BE49-F238E27FC236}">
                <a16:creationId xmlns:a16="http://schemas.microsoft.com/office/drawing/2014/main" id="{6008B9BE-23AB-8D0B-D376-5E270EE3B341}"/>
              </a:ext>
            </a:extLst>
          </p:cNvPr>
          <p:cNvPicPr>
            <a:picLocks noChangeAspect="1"/>
          </p:cNvPicPr>
          <p:nvPr/>
        </p:nvPicPr>
        <p:blipFill>
          <a:blip r:embed="rId4"/>
          <a:stretch>
            <a:fillRect/>
          </a:stretch>
        </p:blipFill>
        <p:spPr>
          <a:xfrm>
            <a:off x="1236687" y="2466115"/>
            <a:ext cx="2083634" cy="1657612"/>
          </a:xfrm>
          <a:prstGeom prst="rect">
            <a:avLst/>
          </a:prstGeom>
        </p:spPr>
      </p:pic>
    </p:spTree>
    <p:extLst>
      <p:ext uri="{BB962C8B-B14F-4D97-AF65-F5344CB8AC3E}">
        <p14:creationId xmlns:p14="http://schemas.microsoft.com/office/powerpoint/2010/main" val="180692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dirty="0"/>
              <a:t>Modelling Results</a:t>
            </a:r>
          </a:p>
        </p:txBody>
      </p:sp>
      <p:sp>
        <p:nvSpPr>
          <p:cNvPr id="2" name="Slide Number Placeholder">
            <a:extLst>
              <a:ext uri="{FF2B5EF4-FFF2-40B4-BE49-F238E27FC236}">
                <a16:creationId xmlns:a16="http://schemas.microsoft.com/office/drawing/2014/main" id="{E55A1B02-DE08-4C49-916B-40A1032847A1}"/>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8" name="Picture 7" descr="Graphical user interface, chart, scatter chart&#10;&#10;Description automatically generated">
            <a:extLst>
              <a:ext uri="{FF2B5EF4-FFF2-40B4-BE49-F238E27FC236}">
                <a16:creationId xmlns:a16="http://schemas.microsoft.com/office/drawing/2014/main" id="{7EC14F8C-6826-3FD8-B7C7-A51A54963E89}"/>
              </a:ext>
            </a:extLst>
          </p:cNvPr>
          <p:cNvPicPr>
            <a:picLocks noChangeAspect="1"/>
          </p:cNvPicPr>
          <p:nvPr/>
        </p:nvPicPr>
        <p:blipFill rotWithShape="1">
          <a:blip r:embed="rId3">
            <a:extLst>
              <a:ext uri="{28A0092B-C50C-407E-A947-70E740481C1C}">
                <a14:useLocalDpi xmlns:a14="http://schemas.microsoft.com/office/drawing/2010/main" val="0"/>
              </a:ext>
            </a:extLst>
          </a:blip>
          <a:srcRect r="33391"/>
          <a:stretch/>
        </p:blipFill>
        <p:spPr>
          <a:xfrm>
            <a:off x="483799" y="603504"/>
            <a:ext cx="8176402" cy="4230873"/>
          </a:xfrm>
          <a:prstGeom prst="rect">
            <a:avLst/>
          </a:prstGeom>
        </p:spPr>
      </p:pic>
    </p:spTree>
    <p:extLst>
      <p:ext uri="{BB962C8B-B14F-4D97-AF65-F5344CB8AC3E}">
        <p14:creationId xmlns:p14="http://schemas.microsoft.com/office/powerpoint/2010/main" val="3083791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Representation Analysis</a:t>
            </a:r>
          </a:p>
        </p:txBody>
      </p:sp>
      <p:sp>
        <p:nvSpPr>
          <p:cNvPr id="5" name="Text Placeholder"/>
          <p:cNvSpPr>
            <a:spLocks noGrp="1"/>
          </p:cNvSpPr>
          <p:nvPr>
            <p:ph type="body" sz="quarter" idx="12"/>
          </p:nvPr>
        </p:nvSpPr>
        <p:spPr/>
        <p:txBody>
          <a:bodyPr/>
          <a:lstStyle/>
          <a:p>
            <a:r>
              <a:rPr lang="en-US" sz="2400" dirty="0"/>
              <a:t>Comparing representation similarity of 3 non-zero value groups to images with neither hats nor glasses. </a:t>
            </a:r>
          </a:p>
          <a:p>
            <a:endParaRPr lang="en-US" sz="2400" b="1" dirty="0"/>
          </a:p>
          <a:p>
            <a:r>
              <a:rPr lang="en-US" sz="2400" dirty="0"/>
              <a:t>As utility is learned, representations are differentiated based on the scale of the utility difference. </a:t>
            </a:r>
          </a:p>
        </p:txBody>
      </p:sp>
      <p:sp>
        <p:nvSpPr>
          <p:cNvPr id="4" name="Slide Number Placeholder"/>
          <p:cNvSpPr>
            <a:spLocks noGrp="1"/>
          </p:cNvSpPr>
          <p:nvPr>
            <p:ph type="sldNum" sz="quarter" idx="11"/>
          </p:nvPr>
        </p:nvSpPr>
        <p:spPr/>
        <p:txBody>
          <a:bodyPr/>
          <a:lstStyle/>
          <a:p>
            <a:fld id="{59395FB3-9C97-154F-86B2-7E381B951268}" type="slidenum">
              <a:rPr lang="en-US" smtClean="0"/>
              <a:pPr/>
              <a:t>13</a:t>
            </a:fld>
            <a:endParaRPr lang="en-US" dirty="0"/>
          </a:p>
        </p:txBody>
      </p:sp>
      <p:pic>
        <p:nvPicPr>
          <p:cNvPr id="7" name="Picture 6" descr="Graphical user interface, chart, scatter chart&#10;&#10;Description automatically generated">
            <a:extLst>
              <a:ext uri="{FF2B5EF4-FFF2-40B4-BE49-F238E27FC236}">
                <a16:creationId xmlns:a16="http://schemas.microsoft.com/office/drawing/2014/main" id="{721A47D4-CDA2-0BD1-F025-DFAC5AD6FF8D}"/>
              </a:ext>
            </a:extLst>
          </p:cNvPr>
          <p:cNvPicPr>
            <a:picLocks noChangeAspect="1"/>
          </p:cNvPicPr>
          <p:nvPr/>
        </p:nvPicPr>
        <p:blipFill rotWithShape="1">
          <a:blip r:embed="rId3">
            <a:extLst>
              <a:ext uri="{28A0092B-C50C-407E-A947-70E740481C1C}">
                <a14:useLocalDpi xmlns:a14="http://schemas.microsoft.com/office/drawing/2010/main" val="0"/>
              </a:ext>
            </a:extLst>
          </a:blip>
          <a:srcRect l="66689"/>
          <a:stretch/>
        </p:blipFill>
        <p:spPr>
          <a:xfrm>
            <a:off x="287376" y="736242"/>
            <a:ext cx="4065101" cy="4206090"/>
          </a:xfrm>
          <a:prstGeom prst="rect">
            <a:avLst/>
          </a:prstGeom>
        </p:spPr>
      </p:pic>
    </p:spTree>
    <p:extLst>
      <p:ext uri="{BB962C8B-B14F-4D97-AF65-F5344CB8AC3E}">
        <p14:creationId xmlns:p14="http://schemas.microsoft.com/office/powerpoint/2010/main" val="2580557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dirty="0"/>
              <a:t>Conclusions</a:t>
            </a:r>
          </a:p>
        </p:txBody>
      </p:sp>
      <p:sp>
        <p:nvSpPr>
          <p:cNvPr id="6" name="Text Placeholder 1"/>
          <p:cNvSpPr>
            <a:spLocks noGrp="1"/>
          </p:cNvSpPr>
          <p:nvPr>
            <p:ph sz="quarter" idx="13"/>
          </p:nvPr>
        </p:nvSpPr>
        <p:spPr/>
        <p:txBody>
          <a:bodyPr/>
          <a:lstStyle/>
          <a:p>
            <a:r>
              <a:rPr lang="en-US" dirty="0"/>
              <a:t>Disentangled and information-constrained representation formation is useful for transfer learning and generalization. </a:t>
            </a:r>
          </a:p>
        </p:txBody>
      </p:sp>
      <p:sp>
        <p:nvSpPr>
          <p:cNvPr id="2" name="Slide Number Placeholder">
            <a:extLst>
              <a:ext uri="{FF2B5EF4-FFF2-40B4-BE49-F238E27FC236}">
                <a16:creationId xmlns:a16="http://schemas.microsoft.com/office/drawing/2014/main" id="{E55A1B02-DE08-4C49-916B-40A1032847A1}"/>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7" name="Text Placeholder 1">
            <a:extLst>
              <a:ext uri="{FF2B5EF4-FFF2-40B4-BE49-F238E27FC236}">
                <a16:creationId xmlns:a16="http://schemas.microsoft.com/office/drawing/2014/main" id="{DCE26C78-24FC-75A0-F6DF-F29B7C5816FC}"/>
              </a:ext>
            </a:extLst>
          </p:cNvPr>
          <p:cNvSpPr txBox="1">
            <a:spLocks/>
          </p:cNvSpPr>
          <p:nvPr/>
        </p:nvSpPr>
        <p:spPr>
          <a:xfrm>
            <a:off x="4572000" y="1216152"/>
            <a:ext cx="4142232" cy="327964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kern="0" dirty="0"/>
              <a:t>How is information represented in the reinforcement learning faculty of the human mind? </a:t>
            </a:r>
          </a:p>
        </p:txBody>
      </p:sp>
    </p:spTree>
    <p:extLst>
      <p:ext uri="{BB962C8B-B14F-4D97-AF65-F5344CB8AC3E}">
        <p14:creationId xmlns:p14="http://schemas.microsoft.com/office/powerpoint/2010/main" val="419363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2500884" y="2169414"/>
            <a:ext cx="4142232" cy="804672"/>
          </a:xfrm>
        </p:spPr>
        <p:txBody>
          <a:bodyPr/>
          <a:lstStyle/>
          <a:p>
            <a:r>
              <a:rPr lang="en-US" dirty="0"/>
              <a:t>Thank you for your attention!!</a:t>
            </a:r>
          </a:p>
        </p:txBody>
      </p:sp>
      <p:sp>
        <p:nvSpPr>
          <p:cNvPr id="2" name="Slide Number Placeholder">
            <a:extLst>
              <a:ext uri="{FF2B5EF4-FFF2-40B4-BE49-F238E27FC236}">
                <a16:creationId xmlns:a16="http://schemas.microsoft.com/office/drawing/2014/main" id="{E55A1B02-DE08-4C49-916B-40A1032847A1}"/>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Tree>
    <p:extLst>
      <p:ext uri="{BB962C8B-B14F-4D97-AF65-F5344CB8AC3E}">
        <p14:creationId xmlns:p14="http://schemas.microsoft.com/office/powerpoint/2010/main" val="816434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Motivation</a:t>
            </a:r>
          </a:p>
        </p:txBody>
      </p:sp>
      <p:sp>
        <p:nvSpPr>
          <p:cNvPr id="5" name="Text Placeholder"/>
          <p:cNvSpPr>
            <a:spLocks noGrp="1"/>
          </p:cNvSpPr>
          <p:nvPr>
            <p:ph type="body" sz="quarter" idx="12"/>
          </p:nvPr>
        </p:nvSpPr>
        <p:spPr/>
        <p:txBody>
          <a:bodyPr/>
          <a:lstStyle/>
          <a:p>
            <a:r>
              <a:rPr lang="en-US" sz="2400" dirty="0"/>
              <a:t>Reinforcement learning methods typically require long training periods. </a:t>
            </a:r>
          </a:p>
          <a:p>
            <a:endParaRPr lang="en-US" sz="2400" dirty="0"/>
          </a:p>
        </p:txBody>
      </p:sp>
      <p:sp>
        <p:nvSpPr>
          <p:cNvPr id="4" name="Slide Number Placeholder"/>
          <p:cNvSpPr>
            <a:spLocks noGrp="1"/>
          </p:cNvSpPr>
          <p:nvPr>
            <p:ph type="sldNum" sz="quarter" idx="11"/>
          </p:nvPr>
        </p:nvSpPr>
        <p:spPr/>
        <p:txBody>
          <a:bodyPr/>
          <a:lstStyle/>
          <a:p>
            <a:fld id="{59395FB3-9C97-154F-86B2-7E381B951268}" type="slidenum">
              <a:rPr lang="en-US" smtClean="0"/>
              <a:pPr/>
              <a:t>2</a:t>
            </a:fld>
            <a:endParaRPr lang="en-US" dirty="0"/>
          </a:p>
        </p:txBody>
      </p:sp>
    </p:spTree>
    <p:extLst>
      <p:ext uri="{BB962C8B-B14F-4D97-AF65-F5344CB8AC3E}">
        <p14:creationId xmlns:p14="http://schemas.microsoft.com/office/powerpoint/2010/main" val="326716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Motivation</a:t>
            </a:r>
          </a:p>
        </p:txBody>
      </p:sp>
      <p:sp>
        <p:nvSpPr>
          <p:cNvPr id="5" name="Text Placeholder"/>
          <p:cNvSpPr>
            <a:spLocks noGrp="1"/>
          </p:cNvSpPr>
          <p:nvPr>
            <p:ph type="body" sz="quarter" idx="12"/>
          </p:nvPr>
        </p:nvSpPr>
        <p:spPr/>
        <p:txBody>
          <a:bodyPr/>
          <a:lstStyle/>
          <a:p>
            <a:r>
              <a:rPr lang="en-US" sz="2400" dirty="0"/>
              <a:t>Reinforcement learning methods typically require long training periods. </a:t>
            </a:r>
          </a:p>
          <a:p>
            <a:endParaRPr lang="en-US" sz="2400" dirty="0"/>
          </a:p>
          <a:p>
            <a:r>
              <a:rPr lang="en-US" sz="2400" dirty="0"/>
              <a:t>Humans learn quickly in complex tasks in part due to:</a:t>
            </a:r>
            <a:endParaRPr lang="en-US" sz="2400" b="1" dirty="0"/>
          </a:p>
        </p:txBody>
      </p:sp>
      <p:sp>
        <p:nvSpPr>
          <p:cNvPr id="4" name="Slide Number Placeholde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69939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Motivation</a:t>
            </a:r>
          </a:p>
        </p:txBody>
      </p:sp>
      <p:sp>
        <p:nvSpPr>
          <p:cNvPr id="5" name="Text Placeholder"/>
          <p:cNvSpPr>
            <a:spLocks noGrp="1"/>
          </p:cNvSpPr>
          <p:nvPr>
            <p:ph type="body" sz="quarter" idx="12"/>
          </p:nvPr>
        </p:nvSpPr>
        <p:spPr/>
        <p:txBody>
          <a:bodyPr/>
          <a:lstStyle/>
          <a:p>
            <a:r>
              <a:rPr lang="en-US" sz="2400" dirty="0"/>
              <a:t>Reinforcement learning methods typically require long training periods. </a:t>
            </a:r>
          </a:p>
          <a:p>
            <a:endParaRPr lang="en-US" sz="2400" dirty="0"/>
          </a:p>
          <a:p>
            <a:r>
              <a:rPr lang="en-US" sz="2400" dirty="0"/>
              <a:t>Humans learn quickly in complex tasks in part due to:</a:t>
            </a:r>
          </a:p>
          <a:p>
            <a:pPr marL="457200" indent="-457200">
              <a:buAutoNum type="arabicPeriod"/>
            </a:pPr>
            <a:r>
              <a:rPr lang="en-US" sz="2400" dirty="0"/>
              <a:t>Compressed and disentangled representations.</a:t>
            </a:r>
          </a:p>
          <a:p>
            <a:r>
              <a:rPr lang="en-US" sz="2400" dirty="0"/>
              <a:t> </a:t>
            </a:r>
            <a:endParaRPr lang="en-US" sz="2400" b="1" dirty="0"/>
          </a:p>
        </p:txBody>
      </p:sp>
      <p:sp>
        <p:nvSpPr>
          <p:cNvPr id="4" name="Slide Number Placeholder"/>
          <p:cNvSpPr>
            <a:spLocks noGrp="1"/>
          </p:cNvSpPr>
          <p:nvPr>
            <p:ph type="sldNum" sz="quarter" idx="11"/>
          </p:nvPr>
        </p:nvSpPr>
        <p:spPr/>
        <p:txBody>
          <a:bodyPr/>
          <a:lstStyle/>
          <a:p>
            <a:fld id="{59395FB3-9C97-154F-86B2-7E381B951268}" type="slidenum">
              <a:rPr lang="en-US" smtClean="0"/>
              <a:pPr/>
              <a:t>4</a:t>
            </a:fld>
            <a:endParaRPr lang="en-US" dirty="0"/>
          </a:p>
        </p:txBody>
      </p:sp>
    </p:spTree>
    <p:extLst>
      <p:ext uri="{BB962C8B-B14F-4D97-AF65-F5344CB8AC3E}">
        <p14:creationId xmlns:p14="http://schemas.microsoft.com/office/powerpoint/2010/main" val="214081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Motivation</a:t>
            </a:r>
          </a:p>
        </p:txBody>
      </p:sp>
      <p:sp>
        <p:nvSpPr>
          <p:cNvPr id="5" name="Text Placeholder"/>
          <p:cNvSpPr>
            <a:spLocks noGrp="1"/>
          </p:cNvSpPr>
          <p:nvPr>
            <p:ph type="body" sz="quarter" idx="12"/>
          </p:nvPr>
        </p:nvSpPr>
        <p:spPr/>
        <p:txBody>
          <a:bodyPr/>
          <a:lstStyle/>
          <a:p>
            <a:r>
              <a:rPr lang="en-US" sz="2400" dirty="0"/>
              <a:t>Reinforcement learning methods typically require long training periods. </a:t>
            </a:r>
          </a:p>
          <a:p>
            <a:endParaRPr lang="en-US" sz="2400" dirty="0"/>
          </a:p>
          <a:p>
            <a:r>
              <a:rPr lang="en-US" sz="2400" dirty="0"/>
              <a:t>Humans learn quickly in complex tasks in part due to:</a:t>
            </a:r>
          </a:p>
          <a:p>
            <a:pPr marL="457200" indent="-457200">
              <a:buAutoNum type="arabicPeriod"/>
            </a:pPr>
            <a:r>
              <a:rPr lang="en-US" sz="2400" dirty="0"/>
              <a:t>Compressed and disentangled representations.</a:t>
            </a:r>
          </a:p>
          <a:p>
            <a:pPr marL="457200" indent="-457200">
              <a:buAutoNum type="arabicPeriod"/>
            </a:pPr>
            <a:r>
              <a:rPr lang="en-US" sz="2400" dirty="0"/>
              <a:t>General hypothesis generation and evaluation.</a:t>
            </a:r>
            <a:endParaRPr lang="en-US" sz="2400" b="1" dirty="0"/>
          </a:p>
        </p:txBody>
      </p:sp>
      <p:sp>
        <p:nvSpPr>
          <p:cNvPr id="4" name="Slide Number Placeholder"/>
          <p:cNvSpPr>
            <a:spLocks noGrp="1"/>
          </p:cNvSpPr>
          <p:nvPr>
            <p:ph type="sldNum" sz="quarter" idx="11"/>
          </p:nvPr>
        </p:nvSpPr>
        <p:spPr/>
        <p:txBody>
          <a:bodyPr/>
          <a:lstStyle/>
          <a:p>
            <a:fld id="{59395FB3-9C97-154F-86B2-7E381B951268}" type="slidenum">
              <a:rPr lang="en-US" smtClean="0"/>
              <a:pPr/>
              <a:t>5</a:t>
            </a:fld>
            <a:endParaRPr lang="en-US" dirty="0"/>
          </a:p>
        </p:txBody>
      </p:sp>
    </p:spTree>
    <p:extLst>
      <p:ext uri="{BB962C8B-B14F-4D97-AF65-F5344CB8AC3E}">
        <p14:creationId xmlns:p14="http://schemas.microsoft.com/office/powerpoint/2010/main" val="1143020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a:extLst>
              <a:ext uri="{FF2B5EF4-FFF2-40B4-BE49-F238E27FC236}">
                <a16:creationId xmlns:a16="http://schemas.microsoft.com/office/drawing/2014/main" id="{E55A1B02-DE08-4C49-916B-40A1032847A1}"/>
              </a:ext>
            </a:extLst>
          </p:cNvPr>
          <p:cNvSpPr>
            <a:spLocks noGrp="1"/>
          </p:cNvSpPr>
          <p:nvPr>
            <p:ph type="sldNum" sz="quarter" idx="11"/>
          </p:nvPr>
        </p:nvSpPr>
        <p:spPr/>
        <p:txBody>
          <a:bodyPr/>
          <a:lstStyle/>
          <a:p>
            <a:fld id="{59395FB3-9C97-154F-86B2-7E381B951268}" type="slidenum">
              <a:rPr lang="en-US" smtClean="0"/>
              <a:pPr/>
              <a:t>6</a:t>
            </a:fld>
            <a:endParaRPr lang="en-US" dirty="0"/>
          </a:p>
        </p:txBody>
      </p:sp>
      <p:pic>
        <p:nvPicPr>
          <p:cNvPr id="13" name="Picture 12" descr="Diagram&#10;&#10;Description automatically generated">
            <a:extLst>
              <a:ext uri="{FF2B5EF4-FFF2-40B4-BE49-F238E27FC236}">
                <a16:creationId xmlns:a16="http://schemas.microsoft.com/office/drawing/2014/main" id="{28E7F86D-C3F3-A49F-6B33-6AB1F8E3B18C}"/>
              </a:ext>
            </a:extLst>
          </p:cNvPr>
          <p:cNvPicPr>
            <a:picLocks noChangeAspect="1"/>
          </p:cNvPicPr>
          <p:nvPr/>
        </p:nvPicPr>
        <p:blipFill rotWithShape="1">
          <a:blip r:embed="rId3"/>
          <a:srcRect b="48842"/>
          <a:stretch/>
        </p:blipFill>
        <p:spPr>
          <a:xfrm>
            <a:off x="0" y="940158"/>
            <a:ext cx="9145820" cy="1930458"/>
          </a:xfrm>
          <a:prstGeom prst="rect">
            <a:avLst/>
          </a:prstGeom>
        </p:spPr>
      </p:pic>
      <p:sp>
        <p:nvSpPr>
          <p:cNvPr id="14" name="Text Placeholder">
            <a:extLst>
              <a:ext uri="{FF2B5EF4-FFF2-40B4-BE49-F238E27FC236}">
                <a16:creationId xmlns:a16="http://schemas.microsoft.com/office/drawing/2014/main" id="{C1CA78B7-4918-A43C-B8F6-5F2BBF1C3DB3}"/>
              </a:ext>
            </a:extLst>
          </p:cNvPr>
          <p:cNvSpPr>
            <a:spLocks noGrp="1"/>
          </p:cNvSpPr>
          <p:nvPr>
            <p:ph type="body" sz="quarter" idx="12"/>
          </p:nvPr>
        </p:nvSpPr>
        <p:spPr>
          <a:xfrm>
            <a:off x="2077538" y="282847"/>
            <a:ext cx="4986578" cy="423457"/>
          </a:xfrm>
        </p:spPr>
        <p:txBody>
          <a:bodyPr/>
          <a:lstStyle/>
          <a:p>
            <a:r>
              <a:rPr lang="en-US" sz="2800" dirty="0"/>
              <a:t>Beta–Variational Auto Encoder</a:t>
            </a:r>
          </a:p>
        </p:txBody>
      </p:sp>
    </p:spTree>
    <p:extLst>
      <p:ext uri="{BB962C8B-B14F-4D97-AF65-F5344CB8AC3E}">
        <p14:creationId xmlns:p14="http://schemas.microsoft.com/office/powerpoint/2010/main" val="164890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a:extLst>
              <a:ext uri="{FF2B5EF4-FFF2-40B4-BE49-F238E27FC236}">
                <a16:creationId xmlns:a16="http://schemas.microsoft.com/office/drawing/2014/main" id="{E55A1B02-DE08-4C49-916B-40A1032847A1}"/>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
        <p:nvSpPr>
          <p:cNvPr id="14" name="Text Placeholder">
            <a:extLst>
              <a:ext uri="{FF2B5EF4-FFF2-40B4-BE49-F238E27FC236}">
                <a16:creationId xmlns:a16="http://schemas.microsoft.com/office/drawing/2014/main" id="{C1CA78B7-4918-A43C-B8F6-5F2BBF1C3DB3}"/>
              </a:ext>
            </a:extLst>
          </p:cNvPr>
          <p:cNvSpPr>
            <a:spLocks noGrp="1"/>
          </p:cNvSpPr>
          <p:nvPr>
            <p:ph type="body" sz="quarter" idx="12"/>
          </p:nvPr>
        </p:nvSpPr>
        <p:spPr>
          <a:xfrm>
            <a:off x="140057" y="267857"/>
            <a:ext cx="8863885" cy="423457"/>
          </a:xfrm>
        </p:spPr>
        <p:txBody>
          <a:bodyPr/>
          <a:lstStyle/>
          <a:p>
            <a:r>
              <a:rPr lang="en-US" sz="2800" dirty="0"/>
              <a:t>Reinforcement Learning Beta–Variational Auto Encoder</a:t>
            </a:r>
          </a:p>
        </p:txBody>
      </p:sp>
      <p:pic>
        <p:nvPicPr>
          <p:cNvPr id="6" name="Picture 5" descr="Diagram&#10;&#10;Description automatically generated">
            <a:extLst>
              <a:ext uri="{FF2B5EF4-FFF2-40B4-BE49-F238E27FC236}">
                <a16:creationId xmlns:a16="http://schemas.microsoft.com/office/drawing/2014/main" id="{7B67DC6D-E9D0-5E01-A23D-DA66042C21A4}"/>
              </a:ext>
            </a:extLst>
          </p:cNvPr>
          <p:cNvPicPr>
            <a:picLocks noChangeAspect="1"/>
          </p:cNvPicPr>
          <p:nvPr/>
        </p:nvPicPr>
        <p:blipFill>
          <a:blip r:embed="rId3"/>
          <a:stretch>
            <a:fillRect/>
          </a:stretch>
        </p:blipFill>
        <p:spPr>
          <a:xfrm>
            <a:off x="-1" y="940158"/>
            <a:ext cx="9145821" cy="3773510"/>
          </a:xfrm>
          <a:prstGeom prst="rect">
            <a:avLst/>
          </a:prstGeom>
        </p:spPr>
      </p:pic>
    </p:spTree>
    <p:extLst>
      <p:ext uri="{BB962C8B-B14F-4D97-AF65-F5344CB8AC3E}">
        <p14:creationId xmlns:p14="http://schemas.microsoft.com/office/powerpoint/2010/main" val="1833196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a:extLst>
              <a:ext uri="{FF2B5EF4-FFF2-40B4-BE49-F238E27FC236}">
                <a16:creationId xmlns:a16="http://schemas.microsoft.com/office/drawing/2014/main" id="{E55A1B02-DE08-4C49-916B-40A1032847A1}"/>
              </a:ext>
            </a:extLst>
          </p:cNvPr>
          <p:cNvSpPr>
            <a:spLocks noGrp="1"/>
          </p:cNvSpPr>
          <p:nvPr>
            <p:ph type="sldNum" sz="quarter" idx="11"/>
          </p:nvPr>
        </p:nvSpPr>
        <p:spPr/>
        <p:txBody>
          <a:bodyPr/>
          <a:lstStyle/>
          <a:p>
            <a:fld id="{59395FB3-9C97-154F-86B2-7E381B951268}" type="slidenum">
              <a:rPr lang="en-US" smtClean="0"/>
              <a:pPr/>
              <a:t>8</a:t>
            </a:fld>
            <a:endParaRPr lang="en-US" dirty="0"/>
          </a:p>
        </p:txBody>
      </p:sp>
      <p:pic>
        <p:nvPicPr>
          <p:cNvPr id="13" name="Picture 12" descr="Diagram&#10;&#10;Description automatically generated">
            <a:extLst>
              <a:ext uri="{FF2B5EF4-FFF2-40B4-BE49-F238E27FC236}">
                <a16:creationId xmlns:a16="http://schemas.microsoft.com/office/drawing/2014/main" id="{28E7F86D-C3F3-A49F-6B33-6AB1F8E3B18C}"/>
              </a:ext>
            </a:extLst>
          </p:cNvPr>
          <p:cNvPicPr>
            <a:picLocks noChangeAspect="1"/>
          </p:cNvPicPr>
          <p:nvPr/>
        </p:nvPicPr>
        <p:blipFill>
          <a:blip r:embed="rId3"/>
          <a:stretch>
            <a:fillRect/>
          </a:stretch>
        </p:blipFill>
        <p:spPr>
          <a:xfrm>
            <a:off x="0" y="940158"/>
            <a:ext cx="9145820" cy="3773510"/>
          </a:xfrm>
          <a:prstGeom prst="rect">
            <a:avLst/>
          </a:prstGeom>
        </p:spPr>
      </p:pic>
      <p:sp>
        <p:nvSpPr>
          <p:cNvPr id="14" name="Text Placeholder">
            <a:extLst>
              <a:ext uri="{FF2B5EF4-FFF2-40B4-BE49-F238E27FC236}">
                <a16:creationId xmlns:a16="http://schemas.microsoft.com/office/drawing/2014/main" id="{C1CA78B7-4918-A43C-B8F6-5F2BBF1C3DB3}"/>
              </a:ext>
            </a:extLst>
          </p:cNvPr>
          <p:cNvSpPr>
            <a:spLocks noGrp="1"/>
          </p:cNvSpPr>
          <p:nvPr>
            <p:ph type="body" sz="quarter" idx="12"/>
          </p:nvPr>
        </p:nvSpPr>
        <p:spPr>
          <a:xfrm>
            <a:off x="140057" y="267857"/>
            <a:ext cx="8863885" cy="423457"/>
          </a:xfrm>
        </p:spPr>
        <p:txBody>
          <a:bodyPr/>
          <a:lstStyle/>
          <a:p>
            <a:r>
              <a:rPr lang="en-US" sz="2800" dirty="0"/>
              <a:t>Reinforcement Learning Beta–Variational Auto Encoder</a:t>
            </a:r>
          </a:p>
        </p:txBody>
      </p:sp>
    </p:spTree>
    <p:extLst>
      <p:ext uri="{BB962C8B-B14F-4D97-AF65-F5344CB8AC3E}">
        <p14:creationId xmlns:p14="http://schemas.microsoft.com/office/powerpoint/2010/main" val="882543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Hypothesis Generation and Evaluation</a:t>
            </a:r>
          </a:p>
        </p:txBody>
      </p:sp>
      <p:sp>
        <p:nvSpPr>
          <p:cNvPr id="5" name="Text Placeholder"/>
          <p:cNvSpPr>
            <a:spLocks noGrp="1"/>
          </p:cNvSpPr>
          <p:nvPr>
            <p:ph type="body" sz="quarter" idx="12"/>
          </p:nvPr>
        </p:nvSpPr>
        <p:spPr/>
        <p:txBody>
          <a:bodyPr/>
          <a:lstStyle/>
          <a:p>
            <a:r>
              <a:rPr lang="en-US" sz="2400" dirty="0"/>
              <a:t>Factored structure defined by Dynamic Bayesian Network. </a:t>
            </a:r>
          </a:p>
          <a:p>
            <a:endParaRPr lang="en-US" sz="2400" dirty="0"/>
          </a:p>
          <a:p>
            <a:r>
              <a:rPr lang="en-US" sz="2400" dirty="0"/>
              <a:t>DBN consists of latent features instead of the state. </a:t>
            </a:r>
          </a:p>
          <a:p>
            <a:endParaRPr lang="en-US" sz="2400" dirty="0"/>
          </a:p>
          <a:p>
            <a:r>
              <a:rPr lang="en-US" sz="2400" dirty="0"/>
              <a:t>Describes the dependency of previous latent features and subsequent, as well as the factored reward function. </a:t>
            </a:r>
          </a:p>
          <a:p>
            <a:endParaRPr lang="en-US" sz="2400" dirty="0"/>
          </a:p>
        </p:txBody>
      </p:sp>
      <p:sp>
        <p:nvSpPr>
          <p:cNvPr id="4" name="Slide Number Placeholde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6" name="Picture 5" descr="Graphical user interface&#10;&#10;Description automatically generated">
            <a:extLst>
              <a:ext uri="{FF2B5EF4-FFF2-40B4-BE49-F238E27FC236}">
                <a16:creationId xmlns:a16="http://schemas.microsoft.com/office/drawing/2014/main" id="{CA900C4F-4B49-5D76-2147-B1C242FCD3F9}"/>
              </a:ext>
            </a:extLst>
          </p:cNvPr>
          <p:cNvPicPr>
            <a:picLocks noChangeAspect="1"/>
          </p:cNvPicPr>
          <p:nvPr/>
        </p:nvPicPr>
        <p:blipFill rotWithShape="1">
          <a:blip r:embed="rId3"/>
          <a:srcRect l="2701" t="2790" r="80070" b="3357"/>
          <a:stretch/>
        </p:blipFill>
        <p:spPr>
          <a:xfrm>
            <a:off x="246888" y="931913"/>
            <a:ext cx="2046608" cy="4146785"/>
          </a:xfrm>
          <a:prstGeom prst="rect">
            <a:avLst/>
          </a:prstGeom>
        </p:spPr>
      </p:pic>
    </p:spTree>
    <p:extLst>
      <p:ext uri="{BB962C8B-B14F-4D97-AF65-F5344CB8AC3E}">
        <p14:creationId xmlns:p14="http://schemas.microsoft.com/office/powerpoint/2010/main" val="1576129898"/>
      </p:ext>
    </p:extLst>
  </p:cSld>
  <p:clrMapOvr>
    <a:masterClrMapping/>
  </p:clrMapOvr>
</p:sld>
</file>

<file path=ppt/theme/theme1.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E1489EF8-B4D5-7348-9CD3-40ED058F2A20}"/>
    </a:ext>
  </a:extLst>
</a:theme>
</file>

<file path=ppt/theme/theme2.xml><?xml version="1.0" encoding="utf-8"?>
<a:theme xmlns:a="http://schemas.openxmlformats.org/drawingml/2006/main" name="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12FE36E4-47ED-5A48-A6D4-2B7C1E819EF1}"/>
    </a:ext>
  </a:extLst>
</a:theme>
</file>

<file path=ppt/theme/theme3.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IBM_Master_Presentation_2020_V01_Plex</Template>
  <TotalTime>230</TotalTime>
  <Words>967</Words>
  <Application>Microsoft Macintosh PowerPoint</Application>
  <PresentationFormat>On-screen Show (16:9)</PresentationFormat>
  <Paragraphs>116</Paragraphs>
  <Slides>15</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15</vt:i4>
      </vt:variant>
    </vt:vector>
  </HeadingPairs>
  <TitlesOfParts>
    <vt:vector size="19" baseType="lpstr">
      <vt:lpstr>Arial</vt:lpstr>
      <vt:lpstr>IBM Plex Sans</vt:lpstr>
      <vt:lpstr>IBM 2020 Master template (black background)</vt:lpstr>
      <vt:lpstr>IBM 2020 Master template (light gray background)</vt:lpstr>
      <vt:lpstr>Learning in Factored Domains with Information-Constrained Visual Representations — Speaker: Tyler Malloy  Authors: Tyler Malloy, Tim Klinger, Miao Liu, Matthew Riemer, Gerald Tesauro, Chris R. Sims  Rensselaer Polytechnic Institute IBM Research AI </vt:lpstr>
      <vt:lpstr>Motivation</vt:lpstr>
      <vt:lpstr>Motivation</vt:lpstr>
      <vt:lpstr>Motivation</vt:lpstr>
      <vt:lpstr>Motivation</vt:lpstr>
      <vt:lpstr>PowerPoint Presentation</vt:lpstr>
      <vt:lpstr>PowerPoint Presentation</vt:lpstr>
      <vt:lpstr>PowerPoint Presentation</vt:lpstr>
      <vt:lpstr>Hypothesis Generation and Evaluation</vt:lpstr>
      <vt:lpstr>Hypothesis Generation and Evaluation</vt:lpstr>
      <vt:lpstr>Environment</vt:lpstr>
      <vt:lpstr>Modelling Results</vt:lpstr>
      <vt:lpstr>Representation Analysis</vt:lpstr>
      <vt:lpstr>Conclusions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OFER LAVI</dc:creator>
  <cp:lastModifiedBy>Malloy, Tyler</cp:lastModifiedBy>
  <cp:revision>46</cp:revision>
  <cp:lastPrinted>2019-04-25T15:14:05Z</cp:lastPrinted>
  <dcterms:created xsi:type="dcterms:W3CDTF">2020-07-20T10:28:30Z</dcterms:created>
  <dcterms:modified xsi:type="dcterms:W3CDTF">2022-11-04T20:14:12Z</dcterms:modified>
</cp:coreProperties>
</file>